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67" r:id="rId6"/>
    <p:sldId id="260" r:id="rId7"/>
    <p:sldId id="261" r:id="rId8"/>
    <p:sldId id="262" r:id="rId9"/>
    <p:sldId id="263" r:id="rId10"/>
    <p:sldId id="264" r:id="rId11"/>
    <p:sldId id="25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nstantdisplay.co.uk/growthmindsetdispla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8" y="115422"/>
            <a:ext cx="8390964" cy="44027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45149" y="4994693"/>
            <a:ext cx="82729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Microsoft JhengHei" panose="020B0604030504040204" pitchFamily="34" charset="-120"/>
              </a:rPr>
              <a:t>How do students experience a Growth Mindset curriculum</a:t>
            </a:r>
            <a:r>
              <a:rPr lang="en-US" sz="4500" dirty="0" smtClean="0">
                <a:latin typeface="+mj-lt"/>
                <a:ea typeface="Microsoft JhengHei" panose="020B0604030504040204" pitchFamily="34" charset="-120"/>
              </a:rPr>
              <a:t>?</a:t>
            </a:r>
            <a:endParaRPr lang="en-US" sz="4500" dirty="0">
              <a:latin typeface="+mj-lt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22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Informed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Participation is voluntary</a:t>
            </a:r>
          </a:p>
          <a:p>
            <a:endParaRPr lang="en-US" sz="2000" dirty="0"/>
          </a:p>
          <a:p>
            <a:r>
              <a:rPr lang="en-US" sz="2000" dirty="0" smtClean="0"/>
              <a:t>Three options: </a:t>
            </a:r>
          </a:p>
          <a:p>
            <a:pPr lvl="1"/>
            <a:r>
              <a:rPr lang="en-US" sz="2000" dirty="0" smtClean="0"/>
              <a:t>General participant</a:t>
            </a:r>
          </a:p>
          <a:p>
            <a:pPr lvl="1"/>
            <a:r>
              <a:rPr lang="en-US" sz="2000" dirty="0" smtClean="0"/>
              <a:t>Focal participant </a:t>
            </a:r>
          </a:p>
          <a:p>
            <a:pPr lvl="1"/>
            <a:r>
              <a:rPr lang="en-US" sz="2000" dirty="0" smtClean="0"/>
              <a:t>Not participate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 may decide to withdraw at any time without negative consequences. </a:t>
            </a:r>
          </a:p>
          <a:p>
            <a:endParaRPr lang="en-US" sz="2000" dirty="0"/>
          </a:p>
          <a:p>
            <a:r>
              <a:rPr lang="en-US" sz="2000" dirty="0" smtClean="0"/>
              <a:t>Sign an Informed Consent form</a:t>
            </a:r>
            <a:endParaRPr lang="en-US" sz="2000" dirty="0"/>
          </a:p>
        </p:txBody>
      </p:sp>
      <p:pic>
        <p:nvPicPr>
          <p:cNvPr id="5" name="Picture 4" descr="http://circumcisiondecisionmaker.com/wp-content/uploads/2011/02/circumcision-consent-for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07" y="4404013"/>
            <a:ext cx="1734437" cy="223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wektr.com/sruins/wp-content/uploads/2014/06/hands_colorf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9" y="4975465"/>
            <a:ext cx="6191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710024" y="5564322"/>
            <a:ext cx="672860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When we own the story</a:t>
            </a:r>
            <a:r>
              <a:rPr lang="en-US" dirty="0" smtClean="0"/>
              <a:t>,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we can write a </a:t>
            </a:r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</a:rPr>
              <a:t>brave new ending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66139" y="3251679"/>
            <a:ext cx="7224524" cy="381000"/>
          </a:xfrm>
        </p:spPr>
        <p:txBody>
          <a:bodyPr/>
          <a:lstStyle/>
          <a:p>
            <a:pPr algn="ctr"/>
            <a:r>
              <a:rPr lang="en-US" dirty="0"/>
              <a:t>-</a:t>
            </a:r>
            <a:r>
              <a:rPr lang="en-US" dirty="0" err="1"/>
              <a:t>Brene</a:t>
            </a:r>
            <a:r>
              <a:rPr lang="en-US" dirty="0"/>
              <a:t> Brown, 2015</a:t>
            </a:r>
          </a:p>
        </p:txBody>
      </p:sp>
      <p:pic>
        <p:nvPicPr>
          <p:cNvPr id="9" name="Picture 8" descr="http://www.sjkschool.org/uploaded/_img/ext/academic_growth-minds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4171752"/>
            <a:ext cx="3769741" cy="243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101" y="2380891"/>
            <a:ext cx="91612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accent1"/>
                </a:solidFill>
              </a:rPr>
              <a:t>Questions? </a:t>
            </a:r>
            <a:endParaRPr lang="en-US" sz="7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Growth Mindset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The belief intelligence is malleable and increasable.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 student can increase their intelligence through </a:t>
            </a:r>
          </a:p>
          <a:p>
            <a:pPr lvl="1"/>
            <a:r>
              <a:rPr lang="en-US" sz="2600" dirty="0" smtClean="0"/>
              <a:t>Effort</a:t>
            </a:r>
          </a:p>
          <a:p>
            <a:pPr lvl="1"/>
            <a:r>
              <a:rPr lang="en-US" sz="2600" dirty="0" smtClean="0"/>
              <a:t>Strategy</a:t>
            </a:r>
          </a:p>
          <a:p>
            <a:pPr lvl="1"/>
            <a:r>
              <a:rPr lang="en-US" sz="2600" dirty="0" smtClean="0"/>
              <a:t>Persistence</a:t>
            </a:r>
          </a:p>
          <a:p>
            <a:pPr lvl="1"/>
            <a:r>
              <a:rPr lang="en-US" sz="2600" dirty="0" smtClean="0"/>
              <a:t>Mastery-Orientation</a:t>
            </a:r>
            <a:endParaRPr lang="en-US" sz="2600" dirty="0"/>
          </a:p>
        </p:txBody>
      </p:sp>
      <p:pic>
        <p:nvPicPr>
          <p:cNvPr id="8" name="Content Placeholder 7" descr="http://1.bp.blogspot.com/-AbJfQXErZmo/VqFq87gOHiI/AAAAAAAHvT0/Mzj69YDP4yA/s1600/growth%2Bmindset.001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2346385"/>
            <a:ext cx="4339147" cy="3324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gritandgrowthmindset-140828125421-phpapp02/95/research-on-success-grit-growth-mindset-and-the-marshmallow-test-5-638.jpg?cb=140923085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8" y="0"/>
            <a:ext cx="8747183" cy="731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2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of Failure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Failure is normal and necessary for mastery. </a:t>
            </a:r>
          </a:p>
          <a:p>
            <a:endParaRPr lang="en-US" sz="2400" dirty="0"/>
          </a:p>
          <a:p>
            <a:r>
              <a:rPr lang="en-US" sz="2400" dirty="0" smtClean="0"/>
              <a:t>A Growth Mindset views failure as a challenge. </a:t>
            </a:r>
          </a:p>
          <a:p>
            <a:endParaRPr lang="en-US" sz="2400" dirty="0"/>
          </a:p>
          <a:p>
            <a:r>
              <a:rPr lang="en-US" sz="2400" dirty="0" smtClean="0"/>
              <a:t>All successful people have failed at one point.  </a:t>
            </a:r>
            <a:endParaRPr lang="en-US" sz="2400" dirty="0"/>
          </a:p>
        </p:txBody>
      </p:sp>
      <p:pic>
        <p:nvPicPr>
          <p:cNvPr id="5" name="Content Placeholder 4" descr="https://d1zqayhc1yz6oo.cloudfront.net/thumbs/thumb-6f025d0a11d05161676a34dbfeaaccb6.jpe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2" y="2260121"/>
            <a:ext cx="4334714" cy="3485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8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4208-presscdn-0-76-pagely.netdna-ssl.com/wp-content/uploads/2016/03/Growth-Mindset-Think-Through-M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3" y="181155"/>
            <a:ext cx="1940645" cy="19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 of the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Provide strategies for students to self-advocate for their learning </a:t>
            </a:r>
          </a:p>
          <a:p>
            <a:endParaRPr lang="en-US" sz="2400" dirty="0"/>
          </a:p>
          <a:p>
            <a:r>
              <a:rPr lang="en-US" sz="2400" dirty="0" smtClean="0"/>
              <a:t>Normalize mistakes and failure</a:t>
            </a:r>
          </a:p>
          <a:p>
            <a:endParaRPr lang="en-US" sz="2400" dirty="0"/>
          </a:p>
          <a:p>
            <a:r>
              <a:rPr lang="en-US" sz="2400" dirty="0" smtClean="0"/>
              <a:t>Create a culture of inquiry and challenge</a:t>
            </a:r>
          </a:p>
          <a:p>
            <a:endParaRPr lang="en-US" sz="2400" dirty="0"/>
          </a:p>
          <a:p>
            <a:r>
              <a:rPr lang="en-US" sz="2400" dirty="0" smtClean="0"/>
              <a:t>Record students’ experiences with the Growth Mindset for teacher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15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for your Child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77334" y="1850038"/>
            <a:ext cx="4184035" cy="388077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Goal-setting </a:t>
            </a:r>
          </a:p>
          <a:p>
            <a:endParaRPr lang="en-US" sz="2200" dirty="0"/>
          </a:p>
          <a:p>
            <a:r>
              <a:rPr lang="en-US" sz="2200" dirty="0" smtClean="0"/>
              <a:t>Learn how the brain learns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Experiment with multiple strategies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89968" y="1930400"/>
            <a:ext cx="4184034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Self-motivation</a:t>
            </a:r>
          </a:p>
          <a:p>
            <a:endParaRPr lang="en-US" sz="2200" dirty="0"/>
          </a:p>
          <a:p>
            <a:r>
              <a:rPr lang="en-US" sz="2200" dirty="0" smtClean="0"/>
              <a:t>Normalize failure and mistakes</a:t>
            </a:r>
          </a:p>
          <a:p>
            <a:endParaRPr lang="en-US" sz="2200" dirty="0"/>
          </a:p>
          <a:p>
            <a:r>
              <a:rPr lang="en-US" sz="2200" dirty="0" smtClean="0"/>
              <a:t>Enjoy challenge through engaging activities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http://i1053.photobucket.com/albums/s468/TeachingJunkie/Picture7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3" y="4287327"/>
            <a:ext cx="6612532" cy="2553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0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1. Study- initial questionnaire</a:t>
            </a:r>
          </a:p>
          <a:p>
            <a:endParaRPr lang="en-US" sz="2000" dirty="0"/>
          </a:p>
          <a:p>
            <a:r>
              <a:rPr lang="en-US" sz="2000" dirty="0" smtClean="0"/>
              <a:t>2. Six-week Growth Mindset curriculum founded in research</a:t>
            </a:r>
          </a:p>
          <a:p>
            <a:endParaRPr lang="en-US" sz="2000" dirty="0"/>
          </a:p>
          <a:p>
            <a:r>
              <a:rPr lang="en-US" sz="2000" dirty="0" smtClean="0"/>
              <a:t>3. Study- final questionnaire </a:t>
            </a:r>
          </a:p>
          <a:p>
            <a:endParaRPr lang="en-US" sz="2000" dirty="0"/>
          </a:p>
          <a:p>
            <a:r>
              <a:rPr lang="en-US" sz="2000" dirty="0" smtClean="0"/>
              <a:t>4. Interview of focal participants</a:t>
            </a:r>
          </a:p>
        </p:txBody>
      </p:sp>
      <p:pic>
        <p:nvPicPr>
          <p:cNvPr id="5" name="Content Placeholder 4" descr="https://s-media-cache-ak0.pinimg.com/236x/8b/d6/42/8bd642ef6fada0120c45900c78de8275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5" y="215058"/>
            <a:ext cx="1973292" cy="17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pbs.twimg.com/media/CZ3c40cWkAA8_j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33" y="1621765"/>
            <a:ext cx="4209392" cy="21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CbR7ukJUAAASVj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17" y="4110786"/>
            <a:ext cx="4183512" cy="2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Reporting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Submit the thesis December 15, 2016</a:t>
            </a:r>
          </a:p>
          <a:p>
            <a:endParaRPr lang="en-US" sz="2400" dirty="0"/>
          </a:p>
          <a:p>
            <a:r>
              <a:rPr lang="en-US" sz="2400" dirty="0" smtClean="0"/>
              <a:t>Hamline University’s Bush Library Digital Commons </a:t>
            </a:r>
          </a:p>
          <a:p>
            <a:endParaRPr lang="en-US" sz="2400" dirty="0"/>
          </a:p>
          <a:p>
            <a:r>
              <a:rPr lang="en-US" sz="2400" dirty="0" smtClean="0"/>
              <a:t>Other possible publications and sharing </a:t>
            </a:r>
            <a:endParaRPr lang="en-US" sz="2400" dirty="0"/>
          </a:p>
        </p:txBody>
      </p:sp>
      <p:pic>
        <p:nvPicPr>
          <p:cNvPr id="3076" name="Picture 4" descr="http://thecreativewritingworld.com/wp-content/uploads/2012/08/Research-Paper-Writing-at-The-Creative-Writing-Wor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712987"/>
            <a:ext cx="4184650" cy="27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Confidentiality &amp; Anonymity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No information about individual students or locations in any publication </a:t>
            </a:r>
          </a:p>
          <a:p>
            <a:pPr lvl="1"/>
            <a:r>
              <a:rPr lang="en-US" sz="2200" dirty="0" smtClean="0"/>
              <a:t>No names</a:t>
            </a:r>
          </a:p>
          <a:p>
            <a:pPr lvl="1"/>
            <a:r>
              <a:rPr lang="en-US" sz="2200" dirty="0" smtClean="0"/>
              <a:t>No genders</a:t>
            </a:r>
          </a:p>
          <a:p>
            <a:pPr lvl="1"/>
            <a:r>
              <a:rPr lang="en-US" sz="2200" dirty="0" smtClean="0"/>
              <a:t>No school names</a:t>
            </a:r>
          </a:p>
          <a:p>
            <a:pPr lvl="1"/>
            <a:r>
              <a:rPr lang="en-US" sz="2200" dirty="0" smtClean="0"/>
              <a:t>No city or department </a:t>
            </a:r>
          </a:p>
          <a:p>
            <a:r>
              <a:rPr lang="en-US" sz="2200" dirty="0" smtClean="0"/>
              <a:t>Questionnaires and videotapes will be destroyed study- final.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Ms. </a:t>
            </a:r>
            <a:r>
              <a:rPr lang="en-US" sz="2200" dirty="0" err="1" smtClean="0"/>
              <a:t>Yamile</a:t>
            </a:r>
            <a:r>
              <a:rPr lang="en-US" sz="2200" dirty="0" smtClean="0"/>
              <a:t> will do the questionnaires and assign participants a number that I will not know. </a:t>
            </a:r>
          </a:p>
        </p:txBody>
      </p:sp>
      <p:pic>
        <p:nvPicPr>
          <p:cNvPr id="4098" name="Picture 2" descr="http://webdesignjustforyou.com/p/wp-content/uploads/2012/04/sample-confidentiality-agre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16" y="2583684"/>
            <a:ext cx="2699768" cy="20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clipartkid.com/images/110/smaller-crowd-rdc-clip-art-at-clker-com-vector-clip-art-online-KSeP7o-clipar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00" y="3101053"/>
            <a:ext cx="2216988" cy="1246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4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274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Microsoft JhengHei</vt:lpstr>
      <vt:lpstr>Arial</vt:lpstr>
      <vt:lpstr>Trebuchet MS</vt:lpstr>
      <vt:lpstr>Wingdings 3</vt:lpstr>
      <vt:lpstr>Facet</vt:lpstr>
      <vt:lpstr>PowerPoint Presentation</vt:lpstr>
      <vt:lpstr>Growth Mindset Theory</vt:lpstr>
      <vt:lpstr>PowerPoint Presentation</vt:lpstr>
      <vt:lpstr>Role of Failure</vt:lpstr>
      <vt:lpstr>Purpose of the Study</vt:lpstr>
      <vt:lpstr>Benefits for your Child</vt:lpstr>
      <vt:lpstr>Steps of the Study</vt:lpstr>
      <vt:lpstr>Reporting of the Study</vt:lpstr>
      <vt:lpstr>Confidentiality &amp; Anonymity</vt:lpstr>
      <vt:lpstr>Informed Consent</vt:lpstr>
      <vt:lpstr>When we own the story, we can write a brave new ending.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Brooks</dc:creator>
  <cp:lastModifiedBy>Amanda Brooks</cp:lastModifiedBy>
  <cp:revision>10</cp:revision>
  <dcterms:created xsi:type="dcterms:W3CDTF">2016-08-20T20:52:04Z</dcterms:created>
  <dcterms:modified xsi:type="dcterms:W3CDTF">2016-08-20T22:14:24Z</dcterms:modified>
</cp:coreProperties>
</file>